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8" d="100"/>
          <a:sy n="168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BBC6-3A1A-0644-91B9-7770AC860707}" type="datetimeFigureOut">
              <a:rPr lang="en-US" smtClean="0"/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A7EE-20B3-C343-B40B-1CC560C06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7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BBC6-3A1A-0644-91B9-7770AC860707}" type="datetimeFigureOut">
              <a:rPr lang="en-US" smtClean="0"/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A7EE-20B3-C343-B40B-1CC560C06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BBC6-3A1A-0644-91B9-7770AC860707}" type="datetimeFigureOut">
              <a:rPr lang="en-US" smtClean="0"/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A7EE-20B3-C343-B40B-1CC560C06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59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1785937"/>
            <a:ext cx="7358063" cy="1830586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4900" spc="49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607594"/>
            <a:ext cx="7358063" cy="89296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422"/>
              </a:spcBef>
              <a:buSzTx/>
              <a:buFontTx/>
              <a:buNone/>
              <a:defRPr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160729" algn="ctr">
              <a:spcBef>
                <a:spcPts val="422"/>
              </a:spcBef>
              <a:buSzTx/>
              <a:buFontTx/>
              <a:buNone/>
              <a:defRPr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321457" algn="ctr">
              <a:spcBef>
                <a:spcPts val="422"/>
              </a:spcBef>
              <a:buSzTx/>
              <a:buFontTx/>
              <a:buNone/>
              <a:defRPr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482186" algn="ctr">
              <a:spcBef>
                <a:spcPts val="422"/>
              </a:spcBef>
              <a:buSzTx/>
              <a:buFontTx/>
              <a:buNone/>
              <a:defRPr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642915" algn="ctr">
              <a:spcBef>
                <a:spcPts val="422"/>
              </a:spcBef>
              <a:buSzTx/>
              <a:buFontTx/>
              <a:buNone/>
              <a:defRPr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2500"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  <a:effectLst/>
              </a:defRPr>
            </a:pPr>
            <a:r>
              <a:rPr sz="2500"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  <a:effectLst/>
              </a:defRPr>
            </a:pPr>
            <a:r>
              <a:rPr sz="2500"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  <a:effectLst/>
              </a:defRPr>
            </a:pPr>
            <a:r>
              <a:rPr sz="2500"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  <a:effectLst/>
              </a:defRPr>
            </a:pPr>
            <a:r>
              <a:rPr sz="2500"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175935845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BBC6-3A1A-0644-91B9-7770AC860707}" type="datetimeFigureOut">
              <a:rPr lang="en-US" smtClean="0"/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A7EE-20B3-C343-B40B-1CC560C06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6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BBC6-3A1A-0644-91B9-7770AC860707}" type="datetimeFigureOut">
              <a:rPr lang="en-US" smtClean="0"/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A7EE-20B3-C343-B40B-1CC560C06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4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BBC6-3A1A-0644-91B9-7770AC860707}" type="datetimeFigureOut">
              <a:rPr lang="en-US" smtClean="0"/>
              <a:t>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A7EE-20B3-C343-B40B-1CC560C06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4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BBC6-3A1A-0644-91B9-7770AC860707}" type="datetimeFigureOut">
              <a:rPr lang="en-US" smtClean="0"/>
              <a:t>1/1/16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A7EE-20B3-C343-B40B-1CC560C06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7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BBC6-3A1A-0644-91B9-7770AC860707}" type="datetimeFigureOut">
              <a:rPr lang="en-US" smtClean="0"/>
              <a:t>1/1/16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A7EE-20B3-C343-B40B-1CC560C06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5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BBC6-3A1A-0644-91B9-7770AC860707}" type="datetimeFigureOut">
              <a:rPr lang="en-US" smtClean="0"/>
              <a:t>1/1/16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A7EE-20B3-C343-B40B-1CC560C06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2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BBC6-3A1A-0644-91B9-7770AC860707}" type="datetimeFigureOut">
              <a:rPr lang="en-US" smtClean="0"/>
              <a:t>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A7EE-20B3-C343-B40B-1CC560C06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3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BBC6-3A1A-0644-91B9-7770AC860707}" type="datetimeFigureOut">
              <a:rPr lang="en-US" smtClean="0"/>
              <a:t>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A7EE-20B3-C343-B40B-1CC560C06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5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6BBC6-3A1A-0644-91B9-7770AC860707}" type="datetimeFigureOut">
              <a:rPr lang="en-US" smtClean="0"/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7A7EE-20B3-C343-B40B-1CC560C06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2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4900" spc="49"/>
              <a:t>America’s History, Chapter 24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lang="en-US" sz="2500" dirty="0" smtClean="0"/>
              <a:t>World War II</a:t>
            </a: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35223289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1116211" y="178594"/>
            <a:ext cx="7358063" cy="97515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900" spc="49">
                <a:solidFill>
                  <a:srgbClr val="6E603B"/>
                </a:solidFill>
              </a:rPr>
              <a:t>Organizing for Victory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132081" y="1177184"/>
            <a:ext cx="4754879" cy="55792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738475" indent="-457200" algn="l" defTabSz="184837">
              <a:spcBef>
                <a:spcPts val="1125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dirty="0" smtClean="0">
                <a:solidFill>
                  <a:srgbClr val="0000FF"/>
                </a:solidFill>
              </a:rPr>
              <a:t>Organized Labor: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marL="738475" indent="-457200" algn="l" defTabSz="184837">
              <a:spcBef>
                <a:spcPts val="1125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000000"/>
                </a:solidFill>
              </a:rPr>
              <a:t>National </a:t>
            </a:r>
            <a:r>
              <a:rPr lang="en-US" sz="2400" b="1" dirty="0">
                <a:solidFill>
                  <a:srgbClr val="000000"/>
                </a:solidFill>
              </a:rPr>
              <a:t>War Labor Board - established pay, hours, and working conditions </a:t>
            </a:r>
          </a:p>
          <a:p>
            <a:pPr marL="738475" indent="-457200" algn="l" defTabSz="184837">
              <a:spcBef>
                <a:spcPts val="1125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000000"/>
                </a:solidFill>
              </a:rPr>
              <a:t>Smith-</a:t>
            </a:r>
            <a:r>
              <a:rPr lang="en-US" sz="2400" b="1" dirty="0" err="1">
                <a:solidFill>
                  <a:srgbClr val="000000"/>
                </a:solidFill>
              </a:rPr>
              <a:t>Connally</a:t>
            </a:r>
            <a:r>
              <a:rPr lang="en-US" sz="2400" b="1" dirty="0">
                <a:solidFill>
                  <a:srgbClr val="000000"/>
                </a:solidFill>
              </a:rPr>
              <a:t> Act - prohibited strikes in defense </a:t>
            </a:r>
            <a:r>
              <a:rPr lang="en-US" sz="2400" b="1" dirty="0" smtClean="0">
                <a:solidFill>
                  <a:srgbClr val="000000"/>
                </a:solidFill>
              </a:rPr>
              <a:t>industries</a:t>
            </a:r>
            <a:endParaRPr sz="1800" b="1" dirty="0">
              <a:solidFill>
                <a:srgbClr val="0000FF"/>
              </a:solidFill>
            </a:endParaRPr>
          </a:p>
          <a:p>
            <a:pPr marL="285750" indent="-285750" algn="l"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0000"/>
                </a:solidFill>
              </a:rPr>
              <a:t>Politics </a:t>
            </a:r>
            <a:r>
              <a:rPr lang="en-US" sz="2400" b="1" dirty="0">
                <a:solidFill>
                  <a:srgbClr val="FF0000"/>
                </a:solidFill>
              </a:rPr>
              <a:t>in </a:t>
            </a:r>
            <a:r>
              <a:rPr lang="en-US" sz="2400" b="1" dirty="0" smtClean="0">
                <a:solidFill>
                  <a:srgbClr val="FF0000"/>
                </a:solidFill>
              </a:rPr>
              <a:t>Wartime</a:t>
            </a:r>
          </a:p>
          <a:p>
            <a:pPr marL="285750" indent="-285750" algn="l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chemeClr val="tx1"/>
                </a:solidFill>
              </a:rPr>
              <a:t> Servicemen’s </a:t>
            </a:r>
            <a:r>
              <a:rPr lang="en-US" sz="2400" b="1" dirty="0">
                <a:solidFill>
                  <a:schemeClr val="tx1"/>
                </a:solidFill>
              </a:rPr>
              <a:t>Readjustment Act (G.I. Bill)</a:t>
            </a:r>
          </a:p>
          <a:p>
            <a:pPr marL="285750" lvl="1" indent="-285750" algn="l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chemeClr val="tx1"/>
                </a:solidFill>
              </a:rPr>
              <a:t> Provided education, loans, mortgages, etc. for returning soldiers</a:t>
            </a:r>
            <a:endParaRPr lang="en-US" sz="2400" b="1" dirty="0">
              <a:solidFill>
                <a:schemeClr val="tx1"/>
              </a:solidFill>
            </a:endParaRPr>
          </a:p>
          <a:p>
            <a:pPr marL="738475" lvl="1" indent="-457200" algn="l" defTabSz="184837">
              <a:spcBef>
                <a:spcPts val="1125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endParaRPr sz="2200" b="1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840" y="1319424"/>
            <a:ext cx="2159000" cy="22975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474" y="1319424"/>
            <a:ext cx="1757680" cy="2298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060" y="3962400"/>
            <a:ext cx="31750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34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 bldLvl="5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1116211" y="178594"/>
            <a:ext cx="7358063" cy="97515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900" spc="49">
                <a:solidFill>
                  <a:srgbClr val="6E603B"/>
                </a:solidFill>
              </a:rPr>
              <a:t>Life on the Home Front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4500882" y="1177184"/>
            <a:ext cx="4571999" cy="49843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l" defTabSz="225913">
              <a:spcBef>
                <a:spcPts val="1336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943F2B"/>
                </a:solidFill>
              </a:rPr>
              <a:t>“For the Duration”</a:t>
            </a:r>
          </a:p>
          <a:p>
            <a:pPr marL="514791" lvl="1" indent="-342900" algn="l" defTabSz="225913">
              <a:spcBef>
                <a:spcPts val="1336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0000"/>
                </a:solidFill>
              </a:rPr>
              <a:t>Americans helped out by recycling, building “victory gardens,” rationing, etc. </a:t>
            </a:r>
          </a:p>
          <a:p>
            <a:pPr marL="514791" lvl="1" indent="-342900" algn="l" defTabSz="225913">
              <a:spcBef>
                <a:spcPts val="1336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0000"/>
                </a:solidFill>
              </a:rPr>
              <a:t>Shortage of consumer goods encouraged savings</a:t>
            </a:r>
          </a:p>
          <a:p>
            <a:pPr marL="342900" indent="-342900" algn="l" defTabSz="225913">
              <a:spcBef>
                <a:spcPts val="1336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943F2B"/>
                </a:solidFill>
              </a:rPr>
              <a:t>Migration and the Wartime City</a:t>
            </a:r>
          </a:p>
          <a:p>
            <a:pPr marL="629091" lvl="1" indent="-457200" algn="l" defTabSz="225913">
              <a:spcBef>
                <a:spcPts val="1336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0000"/>
                </a:solidFill>
              </a:rPr>
              <a:t>15 million Americans moved during the war</a:t>
            </a:r>
          </a:p>
          <a:p>
            <a:pPr marL="629531" lvl="2" indent="-285750" algn="l" defTabSz="225913">
              <a:spcBef>
                <a:spcPts val="1336"/>
              </a:spcBef>
              <a:buFont typeface="Wingdings" charset="2"/>
              <a:buChar char="v"/>
              <a:defRPr sz="1800">
                <a:solidFill>
                  <a:srgbClr val="000000"/>
                </a:solidFill>
              </a:defRPr>
            </a:pPr>
            <a:r>
              <a:rPr b="1" dirty="0">
                <a:solidFill>
                  <a:srgbClr val="000000"/>
                </a:solidFill>
              </a:rPr>
              <a:t>Took jobs in factories</a:t>
            </a:r>
          </a:p>
          <a:p>
            <a:pPr marL="629531" lvl="2" indent="-285750" algn="l" defTabSz="225913">
              <a:spcBef>
                <a:spcPts val="1336"/>
              </a:spcBef>
              <a:buFont typeface="Wingdings" charset="2"/>
              <a:buChar char="v"/>
              <a:defRPr sz="1800">
                <a:solidFill>
                  <a:srgbClr val="000000"/>
                </a:solidFill>
              </a:defRPr>
            </a:pPr>
            <a:r>
              <a:rPr b="1" dirty="0">
                <a:solidFill>
                  <a:srgbClr val="000000"/>
                </a:solidFill>
              </a:rPr>
              <a:t>California benefitted more than any other </a:t>
            </a:r>
            <a:r>
              <a:rPr b="1" dirty="0" smtClean="0">
                <a:solidFill>
                  <a:srgbClr val="000000"/>
                </a:solidFill>
              </a:rPr>
              <a:t>state</a:t>
            </a:r>
            <a:endParaRPr b="1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" y="1153744"/>
            <a:ext cx="2190836" cy="3094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816" y="3487420"/>
            <a:ext cx="2046425" cy="321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238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 bldLvl="5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1116211" y="178594"/>
            <a:ext cx="7358063" cy="97515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900" spc="49">
                <a:solidFill>
                  <a:srgbClr val="6E603B"/>
                </a:solidFill>
              </a:rPr>
              <a:t>Life on the Home Front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121921" y="1177184"/>
            <a:ext cx="3911599" cy="49843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791" lvl="1" indent="-342900" algn="l" defTabSz="225913">
              <a:spcBef>
                <a:spcPts val="1336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400" b="1" dirty="0" smtClean="0">
                <a:solidFill>
                  <a:srgbClr val="1F497D"/>
                </a:solidFill>
              </a:rPr>
              <a:t>Racial </a:t>
            </a:r>
            <a:r>
              <a:rPr sz="2400" b="1" dirty="0">
                <a:solidFill>
                  <a:srgbClr val="1F497D"/>
                </a:solidFill>
              </a:rPr>
              <a:t>Conflict:</a:t>
            </a:r>
          </a:p>
          <a:p>
            <a:pPr marL="629531" lvl="2" indent="-285750" algn="l" defTabSz="225913">
              <a:spcBef>
                <a:spcPts val="1336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b="1" dirty="0">
                <a:solidFill>
                  <a:srgbClr val="000000"/>
                </a:solidFill>
              </a:rPr>
              <a:t>Zoot Suit - popular clothing worn by Mexican American teenagers</a:t>
            </a:r>
          </a:p>
          <a:p>
            <a:pPr marL="629531" lvl="2" indent="-285750" algn="l" defTabSz="225913">
              <a:spcBef>
                <a:spcPts val="1336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b="1" dirty="0">
                <a:solidFill>
                  <a:srgbClr val="000000"/>
                </a:solidFill>
              </a:rPr>
              <a:t>Zoot Suit Riot - Conflict in Southern California between servicemen and Mexican Americans </a:t>
            </a:r>
          </a:p>
          <a:p>
            <a:pPr marL="514791" lvl="1" indent="-342900" algn="l" defTabSz="225913">
              <a:spcBef>
                <a:spcPts val="1336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chemeClr val="tx2"/>
                </a:solidFill>
              </a:rPr>
              <a:t>Gay and Lesbian Communities:</a:t>
            </a:r>
          </a:p>
          <a:p>
            <a:pPr marL="629531" lvl="2" indent="-285750" algn="l" defTabSz="225913">
              <a:spcBef>
                <a:spcPts val="1336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b="1" dirty="0">
                <a:solidFill>
                  <a:schemeClr val="tx1"/>
                </a:solidFill>
              </a:rPr>
              <a:t>Strong gay communities emerged in large cities (significant in the 1960s and 70s)</a:t>
            </a:r>
          </a:p>
        </p:txBody>
      </p:sp>
      <p:pic>
        <p:nvPicPr>
          <p:cNvPr id="71" name="Zootsuit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2576" y="1560453"/>
            <a:ext cx="2712841" cy="2179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474" y="4038600"/>
            <a:ext cx="3352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58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 bldLvl="5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1116211" y="178594"/>
            <a:ext cx="7358063" cy="97515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900" spc="49">
                <a:solidFill>
                  <a:srgbClr val="6E603B"/>
                </a:solidFill>
              </a:rPr>
              <a:t>Life on the Home Front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5302965" y="1308586"/>
            <a:ext cx="3688635" cy="51938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l"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500" b="1" dirty="0">
                <a:solidFill>
                  <a:srgbClr val="943F2B"/>
                </a:solidFill>
              </a:rPr>
              <a:t>Japanese Removal</a:t>
            </a:r>
          </a:p>
          <a:p>
            <a:pPr marL="342900" lvl="1" indent="-342900" algn="l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500" b="1" dirty="0">
                <a:solidFill>
                  <a:schemeClr val="tx1"/>
                </a:solidFill>
              </a:rPr>
              <a:t>Executive Order 9066:</a:t>
            </a:r>
          </a:p>
          <a:p>
            <a:pPr marL="342900" lvl="2" indent="-342900" algn="l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500" b="1" dirty="0">
                <a:solidFill>
                  <a:schemeClr val="tx1"/>
                </a:solidFill>
              </a:rPr>
              <a:t>Forced removal of Japanese Americans on west coast to relocation camps during the war</a:t>
            </a:r>
          </a:p>
          <a:p>
            <a:pPr marL="342900" lvl="2" indent="-342900" algn="l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500" b="1" dirty="0">
                <a:solidFill>
                  <a:schemeClr val="tx1"/>
                </a:solidFill>
              </a:rPr>
              <a:t>2/3 of those affected were Nisei - American born Japanese citizens</a:t>
            </a:r>
          </a:p>
          <a:p>
            <a:pPr marL="342900" lvl="2" indent="-342900" algn="l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500" b="1" dirty="0">
                <a:solidFill>
                  <a:schemeClr val="tx1"/>
                </a:solidFill>
              </a:rPr>
              <a:t>Upheld via </a:t>
            </a:r>
            <a:r>
              <a:rPr sz="2500" b="1" i="1" dirty="0">
                <a:solidFill>
                  <a:schemeClr val="tx1"/>
                </a:solidFill>
              </a:rPr>
              <a:t>Korematsu v. US</a:t>
            </a:r>
            <a:r>
              <a:rPr sz="2500" b="1" dirty="0">
                <a:solidFill>
                  <a:schemeClr val="tx1"/>
                </a:solidFill>
              </a:rPr>
              <a:t> (1944)</a:t>
            </a:r>
          </a:p>
        </p:txBody>
      </p:sp>
      <p:pic>
        <p:nvPicPr>
          <p:cNvPr id="75" name="Instructions_to_japanes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420" y="1115644"/>
            <a:ext cx="2495711" cy="2775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480" y="1153744"/>
            <a:ext cx="2240280" cy="2775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51" y="4122420"/>
            <a:ext cx="2405380" cy="237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1480" y="4122420"/>
            <a:ext cx="2429629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251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 bldLvl="5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1116211" y="91440"/>
            <a:ext cx="7358063" cy="568960"/>
          </a:xfrm>
          <a:prstGeom prst="rect">
            <a:avLst/>
          </a:prstGeom>
        </p:spPr>
        <p:txBody>
          <a:bodyPr/>
          <a:lstStyle>
            <a:lvl1pPr defTabSz="461518">
              <a:defRPr sz="5530" spc="55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900" spc="39" dirty="0">
                <a:solidFill>
                  <a:srgbClr val="6E603B"/>
                </a:solidFill>
              </a:rPr>
              <a:t>Fighting and Winning the War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121921" y="762000"/>
            <a:ext cx="4968239" cy="53994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algn="l" defTabSz="225913">
              <a:spcBef>
                <a:spcPts val="136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943F2B"/>
                </a:solidFill>
              </a:rPr>
              <a:t>Wartime Aims and Tensions</a:t>
            </a:r>
          </a:p>
          <a:p>
            <a:pPr marL="457641" lvl="1" indent="-285750" algn="l" defTabSz="225913">
              <a:spcBef>
                <a:spcPts val="136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0000"/>
                </a:solidFill>
              </a:rPr>
              <a:t>Big 3 - FDR, Churchill, and Stalin</a:t>
            </a:r>
          </a:p>
          <a:p>
            <a:pPr marL="457641" lvl="1" indent="-285750" algn="l" defTabSz="225913">
              <a:spcBef>
                <a:spcPts val="136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0000"/>
                </a:solidFill>
              </a:rPr>
              <a:t>Tehran Conference - Churchill and FDR agreed to open a 2nd front in France </a:t>
            </a:r>
          </a:p>
          <a:p>
            <a:pPr marL="285750" indent="-285750" algn="l" defTabSz="225913">
              <a:spcBef>
                <a:spcPts val="136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943F2B"/>
                </a:solidFill>
              </a:rPr>
              <a:t>The War in Europe</a:t>
            </a:r>
          </a:p>
          <a:p>
            <a:pPr marL="457641" lvl="1" indent="-285750" algn="l" defTabSz="225913">
              <a:spcBef>
                <a:spcPts val="136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0000"/>
                </a:solidFill>
              </a:rPr>
              <a:t>Soviet Union pushed Germany out in 1944</a:t>
            </a:r>
          </a:p>
          <a:p>
            <a:pPr marL="457641" lvl="1" indent="-285750" algn="l" defTabSz="225913">
              <a:spcBef>
                <a:spcPts val="136"/>
              </a:spcBef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00FF"/>
                </a:solidFill>
              </a:rPr>
              <a:t>D-Day:</a:t>
            </a:r>
          </a:p>
          <a:p>
            <a:pPr marL="629531" lvl="2" indent="-285750" algn="l" defTabSz="225913">
              <a:spcBef>
                <a:spcPts val="136"/>
              </a:spcBef>
              <a:buFont typeface="Wingdings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0000"/>
                </a:solidFill>
              </a:rPr>
              <a:t>June 6, 1944 - invasion of Normandy by allies</a:t>
            </a:r>
          </a:p>
          <a:p>
            <a:pPr marL="629531" lvl="2" indent="-285750" algn="l" defTabSz="225913">
              <a:spcBef>
                <a:spcPts val="136"/>
              </a:spcBef>
              <a:buFont typeface="Wingdings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0000"/>
                </a:solidFill>
              </a:rPr>
              <a:t>Turning point in the war</a:t>
            </a:r>
          </a:p>
          <a:p>
            <a:pPr marL="457641" lvl="1" indent="-285750" algn="l" defTabSz="225913">
              <a:spcBef>
                <a:spcPts val="136"/>
              </a:spcBef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00FF"/>
                </a:solidFill>
              </a:rPr>
              <a:t>The Holocaust:</a:t>
            </a:r>
          </a:p>
          <a:p>
            <a:pPr marL="629531" lvl="2" indent="-285750" algn="l" defTabSz="225913">
              <a:spcBef>
                <a:spcPts val="136"/>
              </a:spcBef>
              <a:buFont typeface="Wingdings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0000"/>
                </a:solidFill>
              </a:rPr>
              <a:t>6 million Jews were killed</a:t>
            </a:r>
          </a:p>
          <a:p>
            <a:pPr marL="629531" lvl="2" indent="-285750" algn="l" defTabSz="225913">
              <a:spcBef>
                <a:spcPts val="136"/>
              </a:spcBef>
              <a:buFont typeface="Wingdings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0000"/>
                </a:solidFill>
              </a:rPr>
              <a:t>SS St. Louis - US turned away a German ship with 1,000 Jewish refugees</a:t>
            </a:r>
          </a:p>
          <a:p>
            <a:pPr marL="629531" lvl="2" indent="-285750" algn="l" defTabSz="225913">
              <a:spcBef>
                <a:spcPts val="136"/>
              </a:spcBef>
              <a:buFont typeface="Wingdings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0000"/>
                </a:solidFill>
              </a:rPr>
              <a:t>Only 21,000 Jewish refugees were allowed to enter the US during the war</a:t>
            </a:r>
          </a:p>
        </p:txBody>
      </p:sp>
      <p:pic>
        <p:nvPicPr>
          <p:cNvPr id="79" name="728px-Yalta_Conference_(Churchill,_Roosevelt,_Stalin)_(B&amp;W)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10254" y="1056640"/>
            <a:ext cx="3311236" cy="1330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174" y="2824480"/>
            <a:ext cx="3311236" cy="1402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480" y="4323080"/>
            <a:ext cx="1971040" cy="2425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1840" y="4323080"/>
            <a:ext cx="18796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077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build="p" bldLvl="5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1116211" y="0"/>
            <a:ext cx="7358063" cy="751840"/>
          </a:xfrm>
          <a:prstGeom prst="rect">
            <a:avLst/>
          </a:prstGeom>
        </p:spPr>
        <p:txBody>
          <a:bodyPr/>
          <a:lstStyle>
            <a:lvl1pPr defTabSz="461518">
              <a:defRPr sz="5530" spc="55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900" spc="39" dirty="0">
                <a:solidFill>
                  <a:srgbClr val="6E603B"/>
                </a:solidFill>
              </a:rPr>
              <a:t>Fighting and Winning the War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111761" y="751840"/>
            <a:ext cx="4470399" cy="54096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algn="l" defTabSz="225913">
              <a:spcBef>
                <a:spcPts val="136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943F2B"/>
                </a:solidFill>
              </a:rPr>
              <a:t>The War in the Pacific</a:t>
            </a:r>
          </a:p>
          <a:p>
            <a:pPr marL="457641" lvl="1" indent="-285750" algn="l" defTabSz="225913">
              <a:spcBef>
                <a:spcPts val="136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0000"/>
                </a:solidFill>
              </a:rPr>
              <a:t>Battle of Midway - turning point in the Pacific War</a:t>
            </a:r>
          </a:p>
          <a:p>
            <a:pPr marL="457641" lvl="1" indent="-285750" algn="l" defTabSz="225913">
              <a:spcBef>
                <a:spcPts val="136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0000"/>
                </a:solidFill>
              </a:rPr>
              <a:t>Yalta Conference - last meeting of the Big 3</a:t>
            </a:r>
          </a:p>
          <a:p>
            <a:pPr marL="285750" indent="-285750" algn="l" defTabSz="225913">
              <a:spcBef>
                <a:spcPts val="136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943F2B"/>
                </a:solidFill>
              </a:rPr>
              <a:t>The Atomic Bomb and the End of the War</a:t>
            </a:r>
          </a:p>
          <a:p>
            <a:pPr marL="457641" lvl="1" indent="-285750" algn="l" defTabSz="225913">
              <a:spcBef>
                <a:spcPts val="136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chemeClr val="tx1"/>
                </a:solidFill>
              </a:rPr>
              <a:t>Manhattan Project - $2 billion project to build the atomic bomb - J. Robert Oppenheimer</a:t>
            </a:r>
          </a:p>
          <a:p>
            <a:pPr marL="457641" lvl="1" indent="-285750" algn="l" defTabSz="225913">
              <a:spcBef>
                <a:spcPts val="136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chemeClr val="tx1"/>
                </a:solidFill>
              </a:rPr>
              <a:t>July 16, 1945 - Trinity Test in NM</a:t>
            </a:r>
          </a:p>
          <a:p>
            <a:pPr marL="457641" lvl="1" indent="-285750" algn="l" defTabSz="225913">
              <a:spcBef>
                <a:spcPts val="136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chemeClr val="tx1"/>
                </a:solidFill>
              </a:rPr>
              <a:t>Hiroshima (August 6) and Nagasaki (August 9)</a:t>
            </a:r>
          </a:p>
          <a:p>
            <a:pPr marL="629531" lvl="2" indent="-285750" algn="l" defTabSz="225913">
              <a:spcBef>
                <a:spcPts val="136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chemeClr val="tx1"/>
                </a:solidFill>
              </a:rPr>
              <a:t>Many believed a Japanese invasion would cost up to a million Allied lives</a:t>
            </a:r>
          </a:p>
          <a:p>
            <a:pPr marL="457641" lvl="1" indent="-285750" algn="l" defTabSz="225913">
              <a:spcBef>
                <a:spcPts val="136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chemeClr val="tx1"/>
                </a:solidFill>
              </a:rPr>
              <a:t>Potsdam Conference (July, 1945) - Allies called for unconditional surrender of </a:t>
            </a:r>
            <a:r>
              <a:rPr sz="2000" b="1" dirty="0" smtClean="0">
                <a:solidFill>
                  <a:schemeClr val="tx1"/>
                </a:solidFill>
              </a:rPr>
              <a:t>Japan</a:t>
            </a:r>
            <a:endParaRPr sz="2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040" y="751840"/>
            <a:ext cx="3233420" cy="218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660" y="5059680"/>
            <a:ext cx="3225800" cy="1798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960" y="3088640"/>
            <a:ext cx="3492500" cy="18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50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 bldLvl="5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1116211" y="178594"/>
            <a:ext cx="7358063" cy="715486"/>
          </a:xfrm>
          <a:prstGeom prst="rect">
            <a:avLst/>
          </a:prstGeom>
        </p:spPr>
        <p:txBody>
          <a:bodyPr/>
          <a:lstStyle>
            <a:lvl1pPr defTabSz="461518">
              <a:defRPr sz="5530" spc="55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900" spc="39" dirty="0">
                <a:solidFill>
                  <a:srgbClr val="6E603B"/>
                </a:solidFill>
              </a:rPr>
              <a:t>Fighting and Winning the War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91440" y="923185"/>
            <a:ext cx="8869679" cy="130185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l" defTabSz="225913">
              <a:spcBef>
                <a:spcPts val="1336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000" b="1" dirty="0" smtClean="0">
                <a:solidFill>
                  <a:srgbClr val="943F2B"/>
                </a:solidFill>
              </a:rPr>
              <a:t>The </a:t>
            </a:r>
            <a:r>
              <a:rPr sz="2000" b="1" dirty="0">
                <a:solidFill>
                  <a:srgbClr val="943F2B"/>
                </a:solidFill>
              </a:rPr>
              <a:t>Toll of the War</a:t>
            </a:r>
          </a:p>
          <a:p>
            <a:pPr marL="514791" lvl="1" indent="-342900" algn="l" defTabSz="225913">
              <a:spcBef>
                <a:spcPts val="1336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chemeClr val="tx1"/>
                </a:solidFill>
              </a:rPr>
              <a:t>50 million people were killed worldwide</a:t>
            </a:r>
          </a:p>
          <a:p>
            <a:pPr marL="514791" lvl="1" indent="-342900" algn="l" defTabSz="225913">
              <a:spcBef>
                <a:spcPts val="1336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chemeClr val="tx1"/>
                </a:solidFill>
              </a:rPr>
              <a:t>100 million were wounded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" y="2225040"/>
            <a:ext cx="819912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318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 bldLvl="5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892969" y="111761"/>
            <a:ext cx="7358063" cy="69088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n-US" sz="4900" b="1" spc="49" dirty="0" smtClean="0">
                <a:solidFill>
                  <a:srgbClr val="000000"/>
                </a:solidFill>
              </a:rPr>
              <a:t>The </a:t>
            </a:r>
            <a:r>
              <a:rPr sz="4900" b="1" spc="49" dirty="0" smtClean="0">
                <a:solidFill>
                  <a:srgbClr val="000000"/>
                </a:solidFill>
              </a:rPr>
              <a:t>Recap</a:t>
            </a:r>
            <a:endParaRPr sz="4900" b="1" spc="49" dirty="0">
              <a:solidFill>
                <a:srgbClr val="000000"/>
              </a:solidFill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406401" y="1148080"/>
            <a:ext cx="7844632" cy="52628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l" defTabSz="303956">
              <a:spcBef>
                <a:spcPts val="1828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effectLst/>
              </a:rPr>
              <a:t>Appeasement - Munich Conference</a:t>
            </a:r>
          </a:p>
          <a:p>
            <a:pPr marL="342900" indent="-342900" algn="l" defTabSz="303956">
              <a:spcBef>
                <a:spcPts val="1828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effectLst/>
              </a:rPr>
              <a:t>Isolationists vs. Interventionists</a:t>
            </a:r>
          </a:p>
          <a:p>
            <a:pPr marL="342900" indent="-342900" algn="l" defTabSz="303956">
              <a:spcBef>
                <a:spcPts val="1828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effectLst/>
              </a:rPr>
              <a:t>Atlantic Charter</a:t>
            </a:r>
          </a:p>
          <a:p>
            <a:pPr marL="342900" indent="-342900" algn="l" defTabSz="303956">
              <a:spcBef>
                <a:spcPts val="1828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effectLst/>
              </a:rPr>
              <a:t>Opportunities for women and minorities in the war</a:t>
            </a:r>
          </a:p>
          <a:p>
            <a:pPr marL="342900" indent="-342900" algn="l" defTabSz="303956">
              <a:spcBef>
                <a:spcPts val="1828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effectLst/>
              </a:rPr>
              <a:t>Double V Campaign</a:t>
            </a:r>
          </a:p>
          <a:p>
            <a:pPr marL="342900" indent="-342900" algn="l" defTabSz="303956">
              <a:spcBef>
                <a:spcPts val="1828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effectLst/>
              </a:rPr>
              <a:t>Zoot Suit Riots</a:t>
            </a:r>
          </a:p>
          <a:p>
            <a:pPr marL="342900" indent="-342900" algn="l" defTabSz="303956">
              <a:spcBef>
                <a:spcPts val="1828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effectLst/>
              </a:rPr>
              <a:t>Internment of Japanese Americans</a:t>
            </a:r>
          </a:p>
          <a:p>
            <a:pPr marL="342900" indent="-342900" algn="l" defTabSz="303956">
              <a:spcBef>
                <a:spcPts val="1828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effectLst/>
              </a:rPr>
              <a:t>Dropping of the atomic bomb</a:t>
            </a:r>
          </a:p>
        </p:txBody>
      </p:sp>
    </p:spTree>
    <p:extLst>
      <p:ext uri="{BB962C8B-B14F-4D97-AF65-F5344CB8AC3E}">
        <p14:creationId xmlns:p14="http://schemas.microsoft.com/office/powerpoint/2010/main" val="32764799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 bldLvl="5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116211" y="178594"/>
            <a:ext cx="7358063" cy="97515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900" spc="49" dirty="0">
                <a:solidFill>
                  <a:srgbClr val="6E603B"/>
                </a:solidFill>
              </a:rPr>
              <a:t>The Road To War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5143" y="1071314"/>
            <a:ext cx="4867340" cy="56332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algn="l" defTabSz="225913">
              <a:spcBef>
                <a:spcPts val="136"/>
              </a:spcBef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000" b="1" dirty="0" smtClean="0">
                <a:solidFill>
                  <a:srgbClr val="17375E"/>
                </a:solidFill>
                <a:latin typeface="American Typewriter"/>
                <a:cs typeface="American Typewriter"/>
              </a:rPr>
              <a:t>The Rise of Fascism</a:t>
            </a:r>
          </a:p>
          <a:p>
            <a:pPr marL="457641" lvl="1" indent="-285750" algn="l" defTabSz="225913">
              <a:spcBef>
                <a:spcPts val="136"/>
              </a:spcBef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000" b="1" dirty="0" smtClean="0">
                <a:solidFill>
                  <a:schemeClr val="tx1"/>
                </a:solidFill>
                <a:latin typeface="American Typewriter"/>
                <a:cs typeface="American Typewriter"/>
              </a:rPr>
              <a:t>Authoritarian government with nationalism and militarism</a:t>
            </a:r>
          </a:p>
          <a:p>
            <a:pPr marL="457641" lvl="1" indent="-285750" algn="l" defTabSz="225913">
              <a:spcBef>
                <a:spcPts val="136"/>
              </a:spcBef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000" b="1" dirty="0" smtClean="0">
                <a:solidFill>
                  <a:schemeClr val="tx1"/>
                </a:solidFill>
                <a:latin typeface="American Typewriter"/>
                <a:cs typeface="American Typewriter"/>
              </a:rPr>
              <a:t>Japan and Italy:</a:t>
            </a:r>
          </a:p>
          <a:p>
            <a:pPr marL="629531" lvl="2" indent="-285750" algn="l" defTabSz="225913">
              <a:spcBef>
                <a:spcPts val="136"/>
              </a:spcBef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000" b="1" dirty="0" smtClean="0">
                <a:solidFill>
                  <a:schemeClr val="tx1"/>
                </a:solidFill>
                <a:latin typeface="American Typewriter"/>
                <a:cs typeface="American Typewriter"/>
              </a:rPr>
              <a:t>Japan expanded due to a need for raw materials and markets</a:t>
            </a:r>
          </a:p>
          <a:p>
            <a:pPr marL="801421" lvl="3" indent="-285750" algn="l" defTabSz="225913">
              <a:spcBef>
                <a:spcPts val="136"/>
              </a:spcBef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b="1" dirty="0" smtClean="0">
                <a:solidFill>
                  <a:schemeClr val="tx1"/>
                </a:solidFill>
                <a:latin typeface="American Typewriter"/>
                <a:cs typeface="American Typewriter"/>
              </a:rPr>
              <a:t>Invasion of Manchuria in 1931</a:t>
            </a:r>
          </a:p>
          <a:p>
            <a:pPr marL="629531" lvl="2" indent="-285750" algn="l" defTabSz="225913">
              <a:spcBef>
                <a:spcPts val="136"/>
              </a:spcBef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000" b="1" dirty="0" smtClean="0">
                <a:solidFill>
                  <a:schemeClr val="tx1"/>
                </a:solidFill>
                <a:latin typeface="American Typewriter"/>
                <a:cs typeface="American Typewriter"/>
              </a:rPr>
              <a:t>Italy invaded Ethiopia</a:t>
            </a:r>
          </a:p>
          <a:p>
            <a:pPr marL="629531" lvl="2" indent="-285750" algn="l" defTabSz="225913">
              <a:spcBef>
                <a:spcPts val="136"/>
              </a:spcBef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000" b="1" dirty="0" smtClean="0">
                <a:solidFill>
                  <a:schemeClr val="tx1"/>
                </a:solidFill>
                <a:latin typeface="American Typewriter"/>
                <a:cs typeface="American Typewriter"/>
              </a:rPr>
              <a:t>League of Nations did not intervene in either case</a:t>
            </a:r>
          </a:p>
          <a:p>
            <a:pPr marL="457641" lvl="1" indent="-285750" algn="l" defTabSz="225913">
              <a:spcBef>
                <a:spcPts val="136"/>
              </a:spcBef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000" b="1" dirty="0" smtClean="0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Hitler’s Germany:</a:t>
            </a:r>
          </a:p>
          <a:p>
            <a:pPr marL="629531" lvl="2" indent="-285750" algn="l" defTabSz="225913">
              <a:spcBef>
                <a:spcPts val="136"/>
              </a:spcBef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000" b="1" dirty="0" smtClean="0">
                <a:solidFill>
                  <a:schemeClr val="tx1"/>
                </a:solidFill>
                <a:latin typeface="American Typewriter"/>
                <a:cs typeface="American Typewriter"/>
              </a:rPr>
              <a:t>Hitler was granted dictator powers</a:t>
            </a:r>
          </a:p>
          <a:p>
            <a:pPr marL="629531" lvl="2" indent="-285750" algn="l" defTabSz="225913">
              <a:spcBef>
                <a:spcPts val="136"/>
              </a:spcBef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000" b="1" dirty="0" smtClean="0">
                <a:solidFill>
                  <a:schemeClr val="tx1"/>
                </a:solidFill>
                <a:latin typeface="American Typewriter"/>
                <a:cs typeface="American Typewriter"/>
              </a:rPr>
              <a:t>Sought to expand (lebensraum) and </a:t>
            </a:r>
          </a:p>
          <a:p>
            <a:pPr marL="629531" lvl="2" indent="-285750" algn="l" defTabSz="225913">
              <a:spcBef>
                <a:spcPts val="136"/>
              </a:spcBef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000" b="1" dirty="0" smtClean="0">
                <a:solidFill>
                  <a:schemeClr val="tx1"/>
                </a:solidFill>
                <a:latin typeface="American Typewriter"/>
                <a:cs typeface="American Typewriter"/>
              </a:rPr>
              <a:t>Began to persecute Jews</a:t>
            </a:r>
          </a:p>
          <a:p>
            <a:pPr marL="629531" lvl="2" indent="-285750" algn="l" defTabSz="225913">
              <a:spcBef>
                <a:spcPts val="136"/>
              </a:spcBef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000" b="1" dirty="0" smtClean="0">
                <a:solidFill>
                  <a:schemeClr val="tx1"/>
                </a:solidFill>
                <a:latin typeface="American Typewriter"/>
                <a:cs typeface="American Typewriter"/>
              </a:rPr>
              <a:t>Rome-Berlin Axis - alliance between Italy and Germany</a:t>
            </a:r>
            <a:endParaRPr sz="2000" b="1" dirty="0">
              <a:solidFill>
                <a:schemeClr val="tx1"/>
              </a:solidFill>
              <a:latin typeface="American Typewriter"/>
              <a:cs typeface="American Typewrit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241" y="3928356"/>
            <a:ext cx="3124200" cy="2603500"/>
          </a:xfrm>
          <a:prstGeom prst="rect">
            <a:avLst/>
          </a:prstGeom>
        </p:spPr>
      </p:pic>
      <p:pic>
        <p:nvPicPr>
          <p:cNvPr id="6" name="800px-AO-Etiopia-1936-A-artiglieria-nel-Tembie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47621" y="1153744"/>
            <a:ext cx="3473220" cy="23357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984673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 bldLvl="5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116211" y="99328"/>
            <a:ext cx="7358063" cy="773332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900" spc="49" dirty="0">
                <a:solidFill>
                  <a:srgbClr val="6E603B"/>
                </a:solidFill>
              </a:rPr>
              <a:t>The Road To War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78048" y="1184831"/>
            <a:ext cx="5541388" cy="52888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algn="l" defTabSz="213590">
              <a:spcBef>
                <a:spcPts val="66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0000"/>
                </a:solidFill>
              </a:rPr>
              <a:t>War Approaches</a:t>
            </a:r>
          </a:p>
          <a:p>
            <a:pPr marL="448264" lvl="1" indent="-285750" algn="l" defTabSz="213590">
              <a:spcBef>
                <a:spcPts val="66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000000"/>
                </a:solidFill>
              </a:rPr>
              <a:t>Nye Committee (1934) - alleged that the US became involved in WWI to make $ for munition companies</a:t>
            </a:r>
          </a:p>
          <a:p>
            <a:pPr marL="448264" lvl="1" indent="-285750" algn="l" defTabSz="213590">
              <a:spcBef>
                <a:spcPts val="66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000000"/>
                </a:solidFill>
              </a:rPr>
              <a:t>Inspired the Neutrality Act of 1935 - US could not sell weapons to belligerent (warring) countries</a:t>
            </a:r>
          </a:p>
          <a:p>
            <a:pPr marL="448264" lvl="1" indent="-285750" algn="l" defTabSz="213590">
              <a:spcBef>
                <a:spcPts val="66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0000"/>
                </a:solidFill>
              </a:rPr>
              <a:t>The Popular Front:</a:t>
            </a:r>
          </a:p>
          <a:p>
            <a:pPr marL="610779" lvl="2" indent="-285750" algn="l" defTabSz="213590">
              <a:spcBef>
                <a:spcPts val="66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000000"/>
                </a:solidFill>
              </a:rPr>
              <a:t>Advocated European intervention</a:t>
            </a:r>
          </a:p>
          <a:p>
            <a:pPr marL="610779" lvl="2" indent="-285750" algn="l" defTabSz="213590">
              <a:spcBef>
                <a:spcPts val="66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000000"/>
                </a:solidFill>
              </a:rPr>
              <a:t>Supported the Loyalists in the Spanish Civil War</a:t>
            </a:r>
          </a:p>
          <a:p>
            <a:pPr marL="448264" lvl="1" indent="-285750" algn="l" defTabSz="213590">
              <a:spcBef>
                <a:spcPts val="66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0000"/>
                </a:solidFill>
              </a:rPr>
              <a:t>The Failure of Appeasement:</a:t>
            </a:r>
          </a:p>
          <a:p>
            <a:pPr marL="610779" lvl="2" indent="-285750" algn="l" defTabSz="213590">
              <a:spcBef>
                <a:spcPts val="66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chemeClr val="tx1"/>
                </a:solidFill>
              </a:rPr>
              <a:t>Munich Conference - Germany was given the Sudetenland</a:t>
            </a:r>
          </a:p>
          <a:p>
            <a:pPr marL="773293" lvl="3" indent="-285750" algn="l" defTabSz="213590">
              <a:spcBef>
                <a:spcPts val="66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chemeClr val="tx1"/>
                </a:solidFill>
              </a:rPr>
              <a:t>PM Chamberlain proclaimed “Peace for our time”</a:t>
            </a:r>
          </a:p>
          <a:p>
            <a:pPr marL="773293" lvl="3" indent="-285750" algn="l" defTabSz="213590">
              <a:spcBef>
                <a:spcPts val="66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chemeClr val="tx1"/>
                </a:solidFill>
              </a:rPr>
              <a:t>Hitler knew Europeans would NOT stand up to him</a:t>
            </a:r>
          </a:p>
          <a:p>
            <a:pPr marL="610779" lvl="2" indent="-285750" algn="l" defTabSz="213590">
              <a:spcBef>
                <a:spcPts val="66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chemeClr val="tx1"/>
                </a:solidFill>
              </a:rPr>
              <a:t>September 1, 1939 - Germany invaded Poland</a:t>
            </a:r>
          </a:p>
          <a:p>
            <a:pPr marL="610779" lvl="2" indent="-285750" algn="l" defTabSz="213590">
              <a:spcBef>
                <a:spcPts val="66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chemeClr val="tx1"/>
                </a:solidFill>
              </a:rPr>
              <a:t>A significant majority of Americans supported Britain and France</a:t>
            </a:r>
          </a:p>
        </p:txBody>
      </p:sp>
      <p:pic>
        <p:nvPicPr>
          <p:cNvPr id="42" name="Gerald_Ny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53151" y="3164677"/>
            <a:ext cx="2678906" cy="1458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435" y="1051560"/>
            <a:ext cx="3185341" cy="203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436" y="4734560"/>
            <a:ext cx="3362004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098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 bldLvl="5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116211" y="178594"/>
            <a:ext cx="7358063" cy="97515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900" spc="49" dirty="0">
                <a:solidFill>
                  <a:srgbClr val="6E603B"/>
                </a:solidFill>
              </a:rPr>
              <a:t>The Road To War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113525" y="1177184"/>
            <a:ext cx="5037626" cy="49843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83537" lvl="1" indent="-342900" algn="l" defTabSz="184837">
              <a:spcBef>
                <a:spcPts val="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chemeClr val="tx2"/>
                </a:solidFill>
                <a:latin typeface="American Typewriter"/>
                <a:cs typeface="American Typewriter"/>
              </a:rPr>
              <a:t>Isolationism and Internationalism:</a:t>
            </a:r>
          </a:p>
          <a:p>
            <a:pPr marL="624175" lvl="2" indent="-342900" algn="l" defTabSz="184837">
              <a:spcBef>
                <a:spcPts val="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b="1" dirty="0">
                <a:solidFill>
                  <a:schemeClr val="tx1"/>
                </a:solidFill>
                <a:latin typeface="American Typewriter"/>
                <a:cs typeface="American Typewriter"/>
              </a:rPr>
              <a:t>Committee to Defend America:</a:t>
            </a:r>
          </a:p>
          <a:p>
            <a:pPr marL="707662" lvl="3" indent="-285750" algn="l" defTabSz="184837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chemeClr val="tx1"/>
                </a:solidFill>
                <a:latin typeface="American Typewriter"/>
                <a:cs typeface="American Typewriter"/>
              </a:rPr>
              <a:t>Advocated that the US aided allies</a:t>
            </a:r>
          </a:p>
          <a:p>
            <a:pPr marL="624175" lvl="2" indent="-342900" algn="l" defTabSz="184837">
              <a:spcBef>
                <a:spcPts val="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b="1" dirty="0">
                <a:solidFill>
                  <a:schemeClr val="tx1"/>
                </a:solidFill>
                <a:latin typeface="American Typewriter"/>
                <a:cs typeface="American Typewriter"/>
              </a:rPr>
              <a:t>America First Committee:</a:t>
            </a:r>
          </a:p>
          <a:p>
            <a:pPr marL="707662" lvl="3" indent="-285750" algn="l" defTabSz="184837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chemeClr val="tx1"/>
                </a:solidFill>
                <a:latin typeface="American Typewriter"/>
                <a:cs typeface="American Typewriter"/>
              </a:rPr>
              <a:t>Isolationists - Charles Lindbergh</a:t>
            </a:r>
          </a:p>
          <a:p>
            <a:pPr marL="624175" lvl="2" indent="-342900" algn="l" defTabSz="184837">
              <a:spcBef>
                <a:spcPts val="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b="1" dirty="0">
                <a:solidFill>
                  <a:schemeClr val="tx1"/>
                </a:solidFill>
                <a:latin typeface="American Typewriter"/>
                <a:cs typeface="American Typewriter"/>
              </a:rPr>
              <a:t>FDR traded destroyers with Great Britain for military bases</a:t>
            </a:r>
          </a:p>
          <a:p>
            <a:pPr marL="624175" lvl="2" indent="-342900" algn="l" defTabSz="184837">
              <a:spcBef>
                <a:spcPts val="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b="1" dirty="0">
                <a:solidFill>
                  <a:schemeClr val="tx1"/>
                </a:solidFill>
                <a:latin typeface="American Typewriter"/>
                <a:cs typeface="American Typewriter"/>
              </a:rPr>
              <a:t>1st peacetime draft in history occurred in </a:t>
            </a:r>
            <a:r>
              <a:rPr b="1" dirty="0" smtClean="0">
                <a:solidFill>
                  <a:schemeClr val="tx1"/>
                </a:solidFill>
                <a:latin typeface="American Typewriter"/>
                <a:cs typeface="American Typewriter"/>
              </a:rPr>
              <a:t>1940</a:t>
            </a:r>
            <a:endParaRPr b="1" dirty="0">
              <a:solidFill>
                <a:schemeClr val="tx1"/>
              </a:solidFill>
              <a:latin typeface="American Typewriter"/>
              <a:cs typeface="American Typewriter"/>
            </a:endParaRPr>
          </a:p>
        </p:txBody>
      </p:sp>
      <p:pic>
        <p:nvPicPr>
          <p:cNvPr id="47" name="Amrally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73043" y="1276946"/>
            <a:ext cx="3340052" cy="2538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220" y="3901440"/>
            <a:ext cx="23495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553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 bldLvl="5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6747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4175" lvl="2" indent="-342900" defTabSz="184837"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latin typeface="American Typewriter"/>
                <a:cs typeface="American Typewriter"/>
              </a:rPr>
              <a:t>4 Freedoms Speech:</a:t>
            </a:r>
          </a:p>
          <a:p>
            <a:pPr marL="707662" lvl="3" indent="-285750" defTabSz="184837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latin typeface="American Typewriter"/>
                <a:cs typeface="American Typewriter"/>
              </a:rPr>
              <a:t>Freedoms that everyone should enjoy</a:t>
            </a:r>
          </a:p>
          <a:p>
            <a:pPr marL="707662" lvl="3" indent="-285750" defTabSz="184837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latin typeface="American Typewriter"/>
                <a:cs typeface="American Typewriter"/>
              </a:rPr>
              <a:t>Linked the war with democracy</a:t>
            </a:r>
          </a:p>
          <a:p>
            <a:pPr marL="624175" lvl="2" indent="-342900" defTabSz="184837"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latin typeface="American Typewriter"/>
                <a:cs typeface="American Typewriter"/>
              </a:rPr>
              <a:t>Lend-Lease Act:</a:t>
            </a:r>
          </a:p>
          <a:p>
            <a:pPr marL="707662" lvl="3" indent="-285750" defTabSz="184837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latin typeface="American Typewriter"/>
                <a:cs typeface="American Typewriter"/>
              </a:rPr>
              <a:t>US could lend military supplies to countries deemed vital to US security (Britain)</a:t>
            </a:r>
          </a:p>
          <a:p>
            <a:pPr marL="624175" lvl="2" indent="-342900" defTabSz="184837"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latin typeface="American Typewriter"/>
                <a:cs typeface="American Typewriter"/>
              </a:rPr>
              <a:t>Atlantic Charter:</a:t>
            </a:r>
          </a:p>
          <a:p>
            <a:pPr marL="707662" lvl="3" indent="-285750" defTabSz="184837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latin typeface="American Typewriter"/>
                <a:cs typeface="American Typewriter"/>
              </a:rPr>
              <a:t>FDR and Winston Churchill - focused on post WWII goals - economic cooperation, self-determination, and political stability</a:t>
            </a:r>
          </a:p>
        </p:txBody>
      </p:sp>
      <p:sp>
        <p:nvSpPr>
          <p:cNvPr id="5" name="Shape 45"/>
          <p:cNvSpPr>
            <a:spLocks noGrp="1"/>
          </p:cNvSpPr>
          <p:nvPr>
            <p:ph type="title"/>
          </p:nvPr>
        </p:nvSpPr>
        <p:spPr>
          <a:xfrm>
            <a:off x="1116211" y="178594"/>
            <a:ext cx="7358063" cy="97515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900" spc="49" dirty="0">
                <a:solidFill>
                  <a:srgbClr val="6E603B"/>
                </a:solidFill>
              </a:rPr>
              <a:t>The Road To War</a:t>
            </a:r>
          </a:p>
        </p:txBody>
      </p:sp>
      <p:pic>
        <p:nvPicPr>
          <p:cNvPr id="6" name="Prince_of_Wales-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6342" y="1153744"/>
            <a:ext cx="4341580" cy="2525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89680"/>
            <a:ext cx="4315922" cy="29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801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1116211" y="178594"/>
            <a:ext cx="7358063" cy="97515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900" b="1" spc="49" dirty="0">
                <a:solidFill>
                  <a:srgbClr val="6E603B"/>
                </a:solidFill>
              </a:rPr>
              <a:t>The Road To War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264159" y="1177184"/>
            <a:ext cx="3251201" cy="498430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lvl="0" indent="-342900" algn="l"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500" b="1" dirty="0">
                <a:solidFill>
                  <a:srgbClr val="943F2B"/>
                </a:solidFill>
              </a:rPr>
              <a:t>The Attack on Pearl Harbor</a:t>
            </a:r>
          </a:p>
          <a:p>
            <a:pPr marL="342900" lvl="1" indent="-342900" algn="l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500" b="1" dirty="0">
                <a:solidFill>
                  <a:schemeClr val="tx1"/>
                </a:solidFill>
              </a:rPr>
              <a:t>1937 “Quarantine” Speech:</a:t>
            </a:r>
          </a:p>
          <a:p>
            <a:pPr marL="342900" lvl="2" indent="-342900" algn="l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500" b="1" dirty="0">
                <a:solidFill>
                  <a:schemeClr val="tx1"/>
                </a:solidFill>
              </a:rPr>
              <a:t>FDR encouraged economic sanctions against Japan in response to invasion of China</a:t>
            </a:r>
          </a:p>
          <a:p>
            <a:pPr marL="342900" lvl="1" indent="-342900" algn="l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500" b="1" dirty="0">
                <a:solidFill>
                  <a:schemeClr val="tx1"/>
                </a:solidFill>
              </a:rPr>
              <a:t>US froze Japanese assets in US and placed an embargo </a:t>
            </a:r>
            <a:endParaRPr lang="en-US" sz="2500" b="1" dirty="0" smtClean="0">
              <a:solidFill>
                <a:schemeClr val="tx1"/>
              </a:solidFill>
            </a:endParaRPr>
          </a:p>
          <a:p>
            <a:pPr lvl="1" indent="0" algn="l">
              <a:defRPr sz="1800">
                <a:solidFill>
                  <a:srgbClr val="000000"/>
                </a:solidFill>
              </a:defRPr>
            </a:pPr>
            <a:r>
              <a:rPr lang="en-US" sz="2500" b="1" dirty="0">
                <a:solidFill>
                  <a:schemeClr val="tx1"/>
                </a:solidFill>
              </a:rPr>
              <a:t> </a:t>
            </a:r>
            <a:r>
              <a:rPr lang="en-US" sz="2500" b="1" dirty="0" smtClean="0">
                <a:solidFill>
                  <a:schemeClr val="tx1"/>
                </a:solidFill>
              </a:rPr>
              <a:t>    </a:t>
            </a:r>
            <a:r>
              <a:rPr sz="2500" b="1" dirty="0" smtClean="0">
                <a:solidFill>
                  <a:schemeClr val="tx1"/>
                </a:solidFill>
              </a:rPr>
              <a:t>in </a:t>
            </a:r>
            <a:r>
              <a:rPr sz="2500" b="1" dirty="0">
                <a:solidFill>
                  <a:schemeClr val="tx1"/>
                </a:solidFill>
              </a:rPr>
              <a:t>1941</a:t>
            </a:r>
          </a:p>
          <a:p>
            <a:pPr marL="342900" lvl="1" indent="-342900" algn="l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500" b="1" dirty="0">
                <a:solidFill>
                  <a:schemeClr val="tx1"/>
                </a:solidFill>
              </a:rPr>
              <a:t>December 7, 1941 - Japan attacked Pearl Harbor</a:t>
            </a:r>
          </a:p>
        </p:txBody>
      </p:sp>
      <p:pic>
        <p:nvPicPr>
          <p:cNvPr id="52" name="758px-The_USS_Arizona_(BB-39)_burning_after_the_Japanese_attack_on_Pearl_Harbor_-_NARA_195617_-_Edi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77919" y="1082040"/>
            <a:ext cx="2402839" cy="248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199" y="1082040"/>
            <a:ext cx="2758439" cy="248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950" y="3688080"/>
            <a:ext cx="3102609" cy="1280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4258" y="5374640"/>
            <a:ext cx="1861822" cy="1483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5738" y="3571240"/>
            <a:ext cx="25019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095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 bldLvl="5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1116211" y="178594"/>
            <a:ext cx="7358063" cy="97515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900" spc="49">
                <a:solidFill>
                  <a:srgbClr val="6E603B"/>
                </a:solidFill>
              </a:rPr>
              <a:t>Organizing for Victory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223521" y="1177184"/>
            <a:ext cx="4023359" cy="49843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algn="l" defTabSz="242342">
              <a:spcBef>
                <a:spcPts val="1477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943F2B"/>
                </a:solidFill>
              </a:rPr>
              <a:t>Financing the War</a:t>
            </a:r>
          </a:p>
          <a:p>
            <a:pPr marL="470141" lvl="1" indent="-285750" algn="l" defTabSz="242342">
              <a:spcBef>
                <a:spcPts val="1477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0000"/>
                </a:solidFill>
              </a:rPr>
              <a:t>Revenue Act of 1942 - increased number of Americans paying taxes</a:t>
            </a:r>
          </a:p>
          <a:p>
            <a:pPr marL="654533" lvl="2" indent="-285750" algn="l" defTabSz="242342">
              <a:spcBef>
                <a:spcPts val="1477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b="1" dirty="0">
                <a:solidFill>
                  <a:srgbClr val="000000"/>
                </a:solidFill>
              </a:rPr>
              <a:t>In addition to taxes, the government borrowed </a:t>
            </a:r>
            <a:r>
              <a:rPr lang="en-US" b="1" dirty="0" smtClean="0">
                <a:solidFill>
                  <a:srgbClr val="000000"/>
                </a:solidFill>
              </a:rPr>
              <a:t>money</a:t>
            </a:r>
            <a:r>
              <a:rPr b="1" dirty="0" smtClean="0">
                <a:solidFill>
                  <a:srgbClr val="000000"/>
                </a:solidFill>
              </a:rPr>
              <a:t> </a:t>
            </a:r>
            <a:r>
              <a:rPr b="1" dirty="0">
                <a:solidFill>
                  <a:srgbClr val="000000"/>
                </a:solidFill>
              </a:rPr>
              <a:t>to pay for the war</a:t>
            </a:r>
          </a:p>
          <a:p>
            <a:pPr marL="470141" lvl="1" indent="-285750" algn="l" defTabSz="242342">
              <a:spcBef>
                <a:spcPts val="1477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0000"/>
                </a:solidFill>
              </a:rPr>
              <a:t>War Productions Board:</a:t>
            </a:r>
          </a:p>
          <a:p>
            <a:pPr marL="654533" lvl="2" indent="-285750" algn="l" defTabSz="242342">
              <a:spcBef>
                <a:spcPts val="1477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b="1" dirty="0">
                <a:solidFill>
                  <a:srgbClr val="000000"/>
                </a:solidFill>
              </a:rPr>
              <a:t>Encouraged businesses to begin military production (GM and Ford)</a:t>
            </a:r>
          </a:p>
          <a:p>
            <a:pPr marL="654533" lvl="2" indent="-285750" algn="l" defTabSz="242342">
              <a:spcBef>
                <a:spcPts val="1477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b="1" dirty="0">
                <a:solidFill>
                  <a:srgbClr val="000000"/>
                </a:solidFill>
              </a:rPr>
              <a:t>Henry Kaiser - contractor, applied Ford’s mass production techniques to ship </a:t>
            </a:r>
            <a:r>
              <a:rPr b="1" dirty="0" smtClean="0">
                <a:solidFill>
                  <a:srgbClr val="000000"/>
                </a:solidFill>
              </a:rPr>
              <a:t>construction</a:t>
            </a:r>
            <a:endParaRPr b="1" dirty="0">
              <a:solidFill>
                <a:srgbClr val="000000"/>
              </a:solidFill>
            </a:endParaRPr>
          </a:p>
        </p:txBody>
      </p:sp>
      <p:pic>
        <p:nvPicPr>
          <p:cNvPr id="57" name="600px-US-WarProductionBoard-Sea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2743" y="4341217"/>
            <a:ext cx="2070118" cy="2070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25880"/>
            <a:ext cx="3749873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644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 bldLvl="5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1116211" y="178594"/>
            <a:ext cx="7358063" cy="97515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900" spc="49">
                <a:solidFill>
                  <a:srgbClr val="6E603B"/>
                </a:solidFill>
              </a:rPr>
              <a:t>Organizing for Victory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223521" y="1177184"/>
            <a:ext cx="3555999" cy="49843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 algn="l" defTabSz="242342">
              <a:spcBef>
                <a:spcPts val="277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000" b="1" dirty="0" smtClean="0">
                <a:solidFill>
                  <a:srgbClr val="943F2B"/>
                </a:solidFill>
              </a:rPr>
              <a:t>Mobilizing </a:t>
            </a:r>
            <a:r>
              <a:rPr sz="2000" b="1" dirty="0">
                <a:solidFill>
                  <a:srgbClr val="943F2B"/>
                </a:solidFill>
              </a:rPr>
              <a:t>the American Fighting Force</a:t>
            </a:r>
          </a:p>
          <a:p>
            <a:pPr marL="470141" lvl="1" indent="-285750" algn="l" defTabSz="242342">
              <a:spcBef>
                <a:spcPts val="277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0000"/>
                </a:solidFill>
              </a:rPr>
              <a:t>15 million Americans joined the armed forces</a:t>
            </a:r>
          </a:p>
          <a:p>
            <a:pPr marL="470141" lvl="1" indent="-285750" algn="l" defTabSz="242342">
              <a:spcBef>
                <a:spcPts val="277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0000"/>
                </a:solidFill>
              </a:rPr>
              <a:t>African Americans remained segregated</a:t>
            </a:r>
          </a:p>
          <a:p>
            <a:pPr marL="470141" lvl="1" indent="-285750" algn="l" defTabSz="242342">
              <a:spcBef>
                <a:spcPts val="277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0000"/>
                </a:solidFill>
              </a:rPr>
              <a:t>Native Americans played an instrumental role - “code talkers”</a:t>
            </a:r>
          </a:p>
          <a:p>
            <a:pPr marL="470141" lvl="1" indent="-285750" algn="l" defTabSz="242342">
              <a:spcBef>
                <a:spcPts val="277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0000"/>
                </a:solidFill>
              </a:rPr>
              <a:t>Women predominantly did clerical, communications, and health care work</a:t>
            </a:r>
          </a:p>
        </p:txBody>
      </p:sp>
      <p:pic>
        <p:nvPicPr>
          <p:cNvPr id="58" name="Navajo_Code_Talker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9117" y="4262704"/>
            <a:ext cx="3241477" cy="233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320" y="1177184"/>
            <a:ext cx="1991360" cy="3008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354" y="1153744"/>
            <a:ext cx="2239446" cy="30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740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 bldLvl="5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1116211" y="178594"/>
            <a:ext cx="7358063" cy="776446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900" spc="49" dirty="0">
                <a:solidFill>
                  <a:srgbClr val="6E603B"/>
                </a:solidFill>
              </a:rPr>
              <a:t>Organizing for Victory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132081" y="955040"/>
            <a:ext cx="4866639" cy="56286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l" defTabSz="184837">
              <a:spcBef>
                <a:spcPts val="0"/>
              </a:spcBef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FF0000"/>
                </a:solidFill>
              </a:rPr>
              <a:t>Workers and the War Effort</a:t>
            </a:r>
          </a:p>
          <a:p>
            <a:pPr marL="483537" lvl="1" indent="-342900" algn="l" defTabSz="184837">
              <a:spcBef>
                <a:spcPts val="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00FF"/>
                </a:solidFill>
              </a:rPr>
              <a:t>Rosie the Riveter:</a:t>
            </a:r>
          </a:p>
          <a:p>
            <a:pPr marL="624175" lvl="2" indent="-342900" algn="l" defTabSz="184837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0000"/>
                </a:solidFill>
              </a:rPr>
              <a:t>Women were encouraged to help in the war effort</a:t>
            </a:r>
          </a:p>
          <a:p>
            <a:pPr marL="624175" lvl="2" indent="-342900" algn="l" defTabSz="184837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0000"/>
                </a:solidFill>
              </a:rPr>
              <a:t>Often paid less than men</a:t>
            </a:r>
          </a:p>
          <a:p>
            <a:pPr marL="624175" lvl="2" indent="-342900" algn="l" defTabSz="184837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0000"/>
                </a:solidFill>
              </a:rPr>
              <a:t>Post-WWII women were encouraged to go back to the home</a:t>
            </a:r>
          </a:p>
          <a:p>
            <a:pPr marL="483537" lvl="1" indent="-342900" algn="l" defTabSz="184837">
              <a:spcBef>
                <a:spcPts val="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00FF"/>
                </a:solidFill>
              </a:rPr>
              <a:t>Wartime Civil Rights:</a:t>
            </a:r>
          </a:p>
          <a:p>
            <a:pPr marL="624175" lvl="2" indent="-342900" algn="l" defTabSz="184837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0000"/>
                </a:solidFill>
              </a:rPr>
              <a:t>Double V campaign:</a:t>
            </a:r>
          </a:p>
          <a:p>
            <a:pPr marL="707662" lvl="3" indent="-285750" algn="l" defTabSz="184837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b="1" dirty="0">
                <a:solidFill>
                  <a:srgbClr val="000000"/>
                </a:solidFill>
              </a:rPr>
              <a:t>Victory abroad against Fascism, Victory at home over racism</a:t>
            </a:r>
          </a:p>
          <a:p>
            <a:pPr marL="624175" lvl="2" indent="-342900" algn="l" defTabSz="184837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0000"/>
                </a:solidFill>
              </a:rPr>
              <a:t>A. Philip Randolph:</a:t>
            </a:r>
          </a:p>
          <a:p>
            <a:pPr marL="707662" lvl="3" indent="-285750" algn="l" defTabSz="184837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b="1" dirty="0">
                <a:solidFill>
                  <a:srgbClr val="000000"/>
                </a:solidFill>
              </a:rPr>
              <a:t>Planned a march on Washington, led to Executive Order 8802:</a:t>
            </a:r>
          </a:p>
          <a:p>
            <a:pPr marL="848300" lvl="4" indent="-285750" algn="l" defTabSz="184837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b="1" dirty="0">
                <a:solidFill>
                  <a:srgbClr val="000000"/>
                </a:solidFill>
              </a:rPr>
              <a:t>Forbid discrimination in defense industries based on race</a:t>
            </a:r>
          </a:p>
          <a:p>
            <a:pPr marL="624175" lvl="2" indent="-342900" algn="l" defTabSz="184837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0000"/>
                </a:solidFill>
              </a:rPr>
              <a:t>Congress of Racial Equality - created in 1942, would become influential in the </a:t>
            </a:r>
            <a:r>
              <a:rPr sz="2000" b="1" dirty="0" smtClean="0">
                <a:solidFill>
                  <a:srgbClr val="000000"/>
                </a:solidFill>
              </a:rPr>
              <a:t>1960s</a:t>
            </a:r>
            <a:endParaRPr sz="2000" b="1" dirty="0">
              <a:solidFill>
                <a:srgbClr val="000000"/>
              </a:solidFill>
            </a:endParaRPr>
          </a:p>
        </p:txBody>
      </p:sp>
      <p:pic>
        <p:nvPicPr>
          <p:cNvPr id="63" name="We_Can_Do_It!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7986" y="1560144"/>
            <a:ext cx="1711757" cy="2214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lossy-page1-793px-&quot;V&quot;_home_campaign,_Washington,_DC,_10-1942_-_NARA_-_53382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98745" y="4221287"/>
            <a:ext cx="3122296" cy="236239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52916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 bldLvl="5" advAuto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1004</Words>
  <Application>Microsoft Macintosh PowerPoint</Application>
  <PresentationFormat>On-screen Show (4:3)</PresentationFormat>
  <Paragraphs>140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America’s History, Chapter 24</vt:lpstr>
      <vt:lpstr>The Road To War</vt:lpstr>
      <vt:lpstr>The Road To War</vt:lpstr>
      <vt:lpstr>The Road To War</vt:lpstr>
      <vt:lpstr>The Road To War</vt:lpstr>
      <vt:lpstr>The Road To War</vt:lpstr>
      <vt:lpstr>Organizing for Victory</vt:lpstr>
      <vt:lpstr>Organizing for Victory</vt:lpstr>
      <vt:lpstr>Organizing for Victory</vt:lpstr>
      <vt:lpstr>Organizing for Victory</vt:lpstr>
      <vt:lpstr>Life on the Home Front</vt:lpstr>
      <vt:lpstr>Life on the Home Front</vt:lpstr>
      <vt:lpstr>Life on the Home Front</vt:lpstr>
      <vt:lpstr>Fighting and Winning the War</vt:lpstr>
      <vt:lpstr>Fighting and Winning the War</vt:lpstr>
      <vt:lpstr>Fighting and Winning the War</vt:lpstr>
      <vt:lpstr>The Recap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America’s History, Chapter 24</dc:title>
  <dc:creator>Barbara Myers</dc:creator>
  <cp:lastModifiedBy>James Myers</cp:lastModifiedBy>
  <cp:revision>17</cp:revision>
  <dcterms:created xsi:type="dcterms:W3CDTF">2015-12-31T03:22:39Z</dcterms:created>
  <dcterms:modified xsi:type="dcterms:W3CDTF">2016-01-01T22:12:42Z</dcterms:modified>
</cp:coreProperties>
</file>